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04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50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7575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196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55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919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718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849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930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366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153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920B0-AE21-4228-A4A4-94234C970F24}" type="datetimeFigureOut">
              <a:rPr lang="en-US" smtClean="0"/>
              <a:t>5/6/2014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26986E-DB3F-4C6A-BEBE-B626109C7C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657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EBfamv-_do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ie.ntu.edu.tw/~b01902112/9007199254740992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Trapdoor Functions, Large Numbers and Factoring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Keeping your personal information secure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272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Trapdoor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https://www.youtube.com/watch?v=YEBfamv-_do</a:t>
            </a:r>
            <a:endParaRPr lang="en-US" dirty="0" smtClean="0"/>
          </a:p>
          <a:p>
            <a:r>
              <a:rPr lang="en-US" dirty="0" smtClean="0"/>
              <a:t>(To 4:30)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60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Factoring!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Find the factors of 12</a:t>
            </a:r>
          </a:p>
          <a:p>
            <a:r>
              <a:rPr lang="en-US" dirty="0" smtClean="0"/>
              <a:t>Find the factors of 51</a:t>
            </a:r>
          </a:p>
          <a:p>
            <a:r>
              <a:rPr lang="en-US" dirty="0" smtClean="0"/>
              <a:t>Find the factors of 221</a:t>
            </a:r>
          </a:p>
          <a:p>
            <a:r>
              <a:rPr lang="en-US" dirty="0" smtClean="0"/>
              <a:t>How might you find the factors of:</a:t>
            </a:r>
            <a:br>
              <a:rPr lang="en-US" dirty="0" smtClean="0"/>
            </a:br>
            <a:r>
              <a:rPr lang="en-US" dirty="0" smtClean="0"/>
              <a:t>671998030559713968361666935769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580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That last number is 30 digits long</a:t>
            </a:r>
          </a:p>
          <a:p>
            <a:r>
              <a:rPr lang="en-US" dirty="0" smtClean="0"/>
              <a:t>How big is that?</a:t>
            </a:r>
          </a:p>
          <a:p>
            <a:r>
              <a:rPr lang="en-US" dirty="0" smtClean="0"/>
              <a:t>Let’s start with something small, like 1,000,000 (7 digits)</a:t>
            </a:r>
          </a:p>
          <a:p>
            <a:r>
              <a:rPr lang="en-US" dirty="0" smtClean="0"/>
              <a:t>How long was 1,000,000 seconds ago?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837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 numbers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1,000,000 </m:t>
                    </m:r>
                    <m:r>
                      <a:rPr lang="en-US" b="0" i="1" smtClean="0">
                        <a:latin typeface="Cambria Math"/>
                      </a:rPr>
                      <m:t>𝑠𝑒𝑐</m:t>
                    </m:r>
                  </m:oMath>
                </a14:m>
                <a:r>
                  <a:rPr lang="en-US" dirty="0" smtClean="0"/>
                  <a:t> x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1 </m:t>
                        </m:r>
                        <m:r>
                          <a:rPr lang="en-US" b="0" i="1" smtClean="0">
                            <a:latin typeface="Cambria Math"/>
                          </a:rPr>
                          <m:t>𝑚𝑖𝑛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60 </m:t>
                        </m:r>
                        <m:r>
                          <a:rPr lang="en-US" b="0" i="1" smtClean="0">
                            <a:latin typeface="Cambria Math"/>
                          </a:rPr>
                          <m:t>𝑠𝑒𝑐</m:t>
                        </m:r>
                      </m:den>
                    </m:f>
                  </m:oMath>
                </a14:m>
                <a:r>
                  <a:rPr lang="en-US" b="0" dirty="0" smtClean="0"/>
                  <a:t>=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16666.</m:t>
                    </m:r>
                    <m:acc>
                      <m:accPr>
                        <m:chr m:val="̅"/>
                        <m:ctrlPr>
                          <a:rPr lang="en-US" b="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dirty="0" smtClean="0">
                            <a:latin typeface="Cambria Math"/>
                          </a:rPr>
                          <m:t>66</m:t>
                        </m:r>
                      </m:e>
                    </m:acc>
                    <m:r>
                      <a:rPr lang="en-US" b="0" i="1" dirty="0" smtClean="0">
                        <a:latin typeface="Cambria Math"/>
                      </a:rPr>
                      <m:t> </m:t>
                    </m:r>
                    <m:r>
                      <a:rPr lang="en-US" b="0" i="1" dirty="0" smtClean="0">
                        <a:latin typeface="Cambria Math"/>
                      </a:rPr>
                      <m:t>𝑚𝑖𝑛</m:t>
                    </m:r>
                  </m:oMath>
                </a14:m>
                <a:endParaRPr lang="en-US" b="0" dirty="0" smtClean="0"/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/>
                      </a:rPr>
                      <m:t>16666.6667 </m:t>
                    </m:r>
                    <m:r>
                      <a:rPr lang="en-US" b="0" i="1" dirty="0" smtClean="0">
                        <a:latin typeface="Cambria Math"/>
                      </a:rPr>
                      <m:t>𝑚𝑖𝑛</m:t>
                    </m:r>
                  </m:oMath>
                </a14:m>
                <a:r>
                  <a:rPr lang="en-US" b="0" dirty="0" smtClean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h𝑟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60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𝑚𝑖𝑛</m:t>
                        </m:r>
                      </m:den>
                    </m:f>
                  </m:oMath>
                </a14:m>
                <a:r>
                  <a:rPr lang="en-US" b="0" dirty="0" smtClean="0"/>
                  <a:t> 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277.7</m:t>
                    </m:r>
                    <m:bar>
                      <m:barPr>
                        <m:pos m:val="top"/>
                        <m:ctrlPr>
                          <a:rPr lang="en-US" i="1" dirty="0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bar>
                    <m:r>
                      <a:rPr lang="en-US" b="0" i="1" dirty="0" smtClean="0">
                        <a:latin typeface="Cambria Math"/>
                      </a:rPr>
                      <m:t> </m:t>
                    </m:r>
                    <m:r>
                      <a:rPr lang="en-US" b="0" i="1" dirty="0" smtClean="0">
                        <a:latin typeface="Cambria Math"/>
                      </a:rPr>
                      <m:t>h𝑟</m:t>
                    </m:r>
                  </m:oMath>
                </a14:m>
                <a:endParaRPr lang="en-US" b="0" dirty="0" smtClean="0"/>
              </a:p>
              <a:p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277.7</m:t>
                    </m:r>
                    <m:bar>
                      <m:barPr>
                        <m:pos m:val="top"/>
                        <m:ctrlPr>
                          <a:rPr lang="en-US" i="1" dirty="0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b="0" i="1" dirty="0" smtClean="0">
                            <a:latin typeface="Cambria Math"/>
                          </a:rPr>
                          <m:t>7</m:t>
                        </m:r>
                      </m:e>
                    </m:bar>
                    <m:r>
                      <a:rPr lang="en-US" b="0" i="1" dirty="0" smtClean="0">
                        <a:latin typeface="Cambria Math"/>
                      </a:rPr>
                      <m:t> </m:t>
                    </m:r>
                    <m:r>
                      <a:rPr lang="en-US" b="0" i="1" dirty="0" smtClean="0">
                        <a:latin typeface="Cambria Math"/>
                      </a:rPr>
                      <m:t>h𝑟</m:t>
                    </m:r>
                  </m:oMath>
                </a14:m>
                <a:r>
                  <a:rPr lang="en-US" b="0" dirty="0" smtClean="0"/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1 </m:t>
                        </m:r>
                        <m:r>
                          <a:rPr lang="en-US" b="0" i="1" smtClean="0">
                            <a:latin typeface="Cambria Math"/>
                          </a:rPr>
                          <m:t>𝑑𝑎𝑦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24</m:t>
                        </m:r>
                        <m:r>
                          <a:rPr lang="en-US" b="0" i="1" smtClean="0">
                            <a:latin typeface="Cambria Math"/>
                          </a:rPr>
                          <m:t> </m:t>
                        </m:r>
                        <m:r>
                          <a:rPr lang="en-US" b="0" i="1" smtClean="0">
                            <a:latin typeface="Cambria Math"/>
                          </a:rPr>
                          <m:t>h𝑟</m:t>
                        </m:r>
                      </m:den>
                    </m:f>
                  </m:oMath>
                </a14:m>
                <a:r>
                  <a:rPr lang="en-US" b="0" dirty="0" smtClean="0"/>
                  <a:t> =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</a:rPr>
                      <m:t>11.5</m:t>
                    </m:r>
                    <m:bar>
                      <m:barPr>
                        <m:pos m:val="top"/>
                        <m:ctrlPr>
                          <a:rPr lang="en-US" i="1" dirty="0" smtClean="0">
                            <a:latin typeface="Cambria Math"/>
                          </a:rPr>
                        </m:ctrlPr>
                      </m:barPr>
                      <m:e>
                        <m:r>
                          <a:rPr lang="en-US" i="1" dirty="0" smtClean="0">
                            <a:latin typeface="Cambria Math"/>
                          </a:rPr>
                          <m:t>740</m:t>
                        </m:r>
                      </m:e>
                    </m:bar>
                    <m:r>
                      <a:rPr lang="en-US" b="0" i="1" dirty="0" smtClean="0">
                        <a:latin typeface="Cambria Math"/>
                      </a:rPr>
                      <m:t> </m:t>
                    </m:r>
                    <m:r>
                      <a:rPr lang="en-US" b="0" i="1" dirty="0" smtClean="0">
                        <a:latin typeface="Cambria Math"/>
                      </a:rPr>
                      <m:t>𝑑𝑎𝑦𝑠</m:t>
                    </m:r>
                  </m:oMath>
                </a14:m>
                <a:endParaRPr lang="en-US" b="0" dirty="0" smtClean="0"/>
              </a:p>
              <a:p>
                <a:r>
                  <a:rPr lang="en-US" dirty="0" smtClean="0"/>
                  <a:t>What were you doing 11 days ago?</a:t>
                </a:r>
              </a:p>
              <a:p>
                <a:r>
                  <a:rPr lang="en-US" dirty="0" smtClean="0"/>
                  <a:t>Saturday, 26  April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214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BIGGER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about 1,000,000,000 seconds ago? </a:t>
            </a:r>
            <a:br>
              <a:rPr lang="en-US" dirty="0" smtClean="0"/>
            </a:br>
            <a:r>
              <a:rPr lang="en-US" dirty="0" smtClean="0"/>
              <a:t>(10 digits)</a:t>
            </a:r>
            <a:endParaRPr lang="en-US" dirty="0" smtClean="0"/>
          </a:p>
          <a:p>
            <a:r>
              <a:rPr lang="en-US" dirty="0" smtClean="0"/>
              <a:t>1 bill = 1,000 x 1 mill</a:t>
            </a:r>
          </a:p>
          <a:p>
            <a:r>
              <a:rPr lang="en-US" dirty="0" smtClean="0"/>
              <a:t>So about 11 x 1,000=11,000 days?</a:t>
            </a:r>
          </a:p>
          <a:p>
            <a:r>
              <a:rPr lang="en-US" dirty="0" smtClean="0"/>
              <a:t>If 1 year is </a:t>
            </a:r>
            <a:r>
              <a:rPr lang="en-US" dirty="0" smtClean="0">
                <a:solidFill>
                  <a:srgbClr val="FF0000"/>
                </a:solidFill>
              </a:rPr>
              <a:t>about</a:t>
            </a:r>
            <a:r>
              <a:rPr lang="en-US" dirty="0" smtClean="0"/>
              <a:t> 400 days (close to 365), then this is </a:t>
            </a:r>
            <a:r>
              <a:rPr lang="en-US" dirty="0" smtClean="0">
                <a:solidFill>
                  <a:srgbClr val="FF0000"/>
                </a:solidFill>
              </a:rPr>
              <a:t>about </a:t>
            </a:r>
            <a:r>
              <a:rPr lang="en-US" dirty="0" smtClean="0"/>
              <a:t>12,000/400=30 years.</a:t>
            </a:r>
          </a:p>
          <a:p>
            <a:r>
              <a:rPr lang="en-US" dirty="0" smtClean="0"/>
              <a:t>Calculations show that 1,000,000,000 sec is 31.7 years.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22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AND EVEN BIGGER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Like the game 2048, we have the game:</a:t>
            </a:r>
            <a:br>
              <a:rPr lang="en-US" dirty="0" smtClean="0"/>
            </a:br>
            <a:r>
              <a:rPr lang="en-US" dirty="0" smtClean="0"/>
              <a:t>9007199254740992 (16 digits)</a:t>
            </a:r>
          </a:p>
          <a:p>
            <a:r>
              <a:rPr lang="en-US" dirty="0" smtClean="0">
                <a:hlinkClick r:id="rId2"/>
              </a:rPr>
              <a:t>http://www.csie.ntu.edu.tw/~b01902112/9007199254740992/</a:t>
            </a:r>
            <a:endParaRPr lang="en-US" dirty="0" smtClean="0"/>
          </a:p>
          <a:p>
            <a:r>
              <a:rPr lang="en-US" dirty="0" smtClean="0"/>
              <a:t>At 1000 moves per second this would take:</a:t>
            </a:r>
          </a:p>
          <a:p>
            <a:r>
              <a:rPr lang="en-US" dirty="0" smtClean="0"/>
              <a:t>90,000 years!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354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Trapdoor (one way)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factoring make a good one way function?</a:t>
            </a:r>
          </a:p>
          <a:p>
            <a:r>
              <a:rPr lang="en-US" dirty="0" smtClean="0"/>
              <a:t>Generally you have to check up to the square root of a number for factors.  Why?</a:t>
            </a:r>
          </a:p>
          <a:p>
            <a:r>
              <a:rPr lang="en-US" dirty="0" smtClean="0"/>
              <a:t>Why would they use 100 digit primes in secret codes?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68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215</Words>
  <Application>Microsoft Office PowerPoint</Application>
  <PresentationFormat>On-screen Show (4:3)</PresentationFormat>
  <Paragraphs>36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Trapdoor Functions, Large Numbers and Factoring</vt:lpstr>
      <vt:lpstr>Trapdoor functions</vt:lpstr>
      <vt:lpstr>Factoring!</vt:lpstr>
      <vt:lpstr>BIG Numbers</vt:lpstr>
      <vt:lpstr>BIG numbers</vt:lpstr>
      <vt:lpstr>BIGGER Numbers</vt:lpstr>
      <vt:lpstr>AND EVEN BIGGER</vt:lpstr>
      <vt:lpstr>Trapdoor (one way) Functions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Trapdoor Functions, Large Numbers and Factoring</dc:title>
  <dc:creator>Ryan and KaraLee</dc:creator>
  <cp:lastModifiedBy>Ryan and KaraLee</cp:lastModifiedBy>
  <cp:revision>6</cp:revision>
  <dcterms:created xsi:type="dcterms:W3CDTF">2014-05-06T20:39:36Z</dcterms:created>
  <dcterms:modified xsi:type="dcterms:W3CDTF">2014-05-06T21:59:21Z</dcterms:modified>
</cp:coreProperties>
</file>